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6" r:id="rId3"/>
    <p:sldId id="257" r:id="rId4"/>
    <p:sldId id="310" r:id="rId5"/>
    <p:sldId id="308" r:id="rId6"/>
    <p:sldId id="258" r:id="rId7"/>
    <p:sldId id="311" r:id="rId8"/>
    <p:sldId id="314" r:id="rId9"/>
    <p:sldId id="315" r:id="rId10"/>
    <p:sldId id="307" r:id="rId11"/>
    <p:sldId id="312" r:id="rId12"/>
    <p:sldId id="293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i Sun" initials="MS" lastIdx="1" clrIdx="0">
    <p:extLst>
      <p:ext uri="{19B8F6BF-5375-455C-9EA6-DF929625EA0E}">
        <p15:presenceInfo xmlns:p15="http://schemas.microsoft.com/office/powerpoint/2012/main" userId="S::miyis@student.unimelb.edu.au::2488f831-8dd7-446c-9b78-e82ba1e3ca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23"/>
    <p:restoredTop sz="93553"/>
  </p:normalViewPr>
  <p:slideViewPr>
    <p:cSldViewPr snapToGrid="0" snapToObjects="1">
      <p:cViewPr>
        <p:scale>
          <a:sx n="111" d="100"/>
          <a:sy n="111" d="100"/>
        </p:scale>
        <p:origin x="1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B14D2-73B1-234D-B2B0-391143CD639E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5CBC3-3E65-1D41-9D57-867F39CA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78ae2c52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7378ae2c52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7378ae2c52_0_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7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CBC3-3E65-1D41-9D57-867F39CA3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CBC3-3E65-1D41-9D57-867F39CA3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378ae2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378ae2c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7378ae2c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280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CBC3-3E65-1D41-9D57-867F39CA3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5CBC3-3E65-1D41-9D57-867F39CA3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2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378ae2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378ae2c5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g7378ae2c5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13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DA3B-97CD-DD4D-B78B-1BA5A808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DAA73-E83B-E74B-883B-B3922E1FE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057FA-882F-5047-BB24-AD0D35FD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18782-59F0-9F41-97DA-807A3220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C04F-7AE6-824E-AD4A-7219876A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C65BA-B2A8-6046-8391-263136ED4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F1638-598A-0D4D-AC18-10EFC5DB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B2827-33CE-294A-AC6A-68348FAEF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5264-E3DF-D347-8F4C-F50FA296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CCD14-A3EB-9B41-BA75-3437C5E2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1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F6DE0-4CA6-DD40-9924-77BF51CB0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3F03-12FD-E146-8160-9CDEC1D6E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A3E3-0C50-DC49-95CC-2AF5529B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2B92B-B514-7F48-92ED-EFFCD91A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149CC-F447-0C48-A45F-01AB0F10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3559-F535-DE49-BC5D-C5D5354E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A507-7CEA-3843-8E13-A806C68E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56FC-0F60-3E4F-8AA8-F4D3FE485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BADF-488B-6B49-8177-F3DE3CFC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A470-3191-7045-A1BE-49CFCDDE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3405-AB2D-F64E-98A8-512D19F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0C420-184A-0F4E-85C1-F4E267DD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4793-01C8-9A43-8D2B-7415FE77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21834-D551-4147-B070-AD15A4DA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C8229-E1B5-C44B-97ED-51BDB56B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B1DE-1CDB-4944-BE7E-D008B8EF5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DE9AB-8ECD-1C44-9514-01564FB90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3C32B-E0E8-A14C-8124-D32D00D5B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BA0D1-FFF7-584A-8AF1-6B84B331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1EAF6-E032-1E4B-9187-6FC972B3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C0296-DB7A-7D4B-B7E7-54D9AD79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F195-FAC4-D145-95BC-64DE062C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D86B8-4F8E-3446-8550-2CC4ADB81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0C8F0-965C-D349-A110-F52250102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61693-A263-BC43-A509-E190A2BA3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EE54C-42CE-2B45-8FD4-37AA899C7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5B1EC-7769-3549-9378-DD481039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F6C25-F272-274C-B6A8-5AE69302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21FF8-79B4-2443-85CE-366B340A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7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1A3F-A405-6B40-A205-1D2FEAD5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6C5B2-233A-B347-B10B-07055BFB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FB0B7-3FD6-584E-8E4F-D46F6CAF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18B2A-A561-534E-8458-6BB052DA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9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6FA4D-CA3C-CE47-9F83-F5459126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75F64-AFDF-A545-8247-51CD2AA0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E263C-9CC3-3943-9D22-9614B34E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78CF-4E12-BC48-AB3E-7FA7C8FF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8FC7-A1EE-6C4F-983F-84564CF9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139E3-3A44-3840-BAA4-DC206347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3FBF6-DB05-A448-ACA7-22A15C92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AC33E-B4A5-9E4B-AC73-2B41D712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38F8-58F2-C84F-AE21-93B9FE39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2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1FD2-0660-5C4C-818B-7945DD0B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00CDA-A9CB-6941-B5E0-96D91EBC2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DF95-7F43-1D4B-894E-CF13ACC07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00034-766B-F146-A62E-024C3348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36FF5-AA72-9B47-83BF-1900F563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77A30-E7D2-0A44-AB49-8DEFC565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1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CD009-1700-8C47-8DB7-891B08B2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D1720-56EC-7A4D-BC9D-EB1FF976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5C5A-17E9-E542-B124-D79B526A0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0203-D5E2-9F4C-B5B9-CF081B799B0C}" type="datetimeFigureOut">
              <a:rPr lang="en-US" smtClean="0"/>
              <a:t>4/27/20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DF6A-C668-BA44-8647-471AED22E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B03D7-8236-C046-A2E8-84B10705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CA40-C4C0-604A-9FC7-7B1C3B81B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19A3A3-1129-664D-A61C-6DAF2BA4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6" y="2014538"/>
            <a:ext cx="4188844" cy="200042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Te</a:t>
            </a:r>
            <a:r>
              <a:rPr lang="en-US" altLang="zh-CN" sz="7200" dirty="0">
                <a:solidFill>
                  <a:srgbClr val="FFFFFF"/>
                </a:solidFill>
              </a:rPr>
              <a:t>rm</a:t>
            </a:r>
            <a:r>
              <a:rPr lang="zh-CN" altLang="en-US" sz="7200" dirty="0">
                <a:solidFill>
                  <a:srgbClr val="FFFFFF"/>
                </a:solidFill>
              </a:rPr>
              <a:t> </a:t>
            </a:r>
            <a:r>
              <a:rPr lang="en-US" altLang="zh-CN" sz="7200" dirty="0">
                <a:solidFill>
                  <a:srgbClr val="FFFFFF"/>
                </a:solidFill>
              </a:rPr>
              <a:t>2</a:t>
            </a:r>
            <a:br>
              <a:rPr lang="en-US" altLang="zh-CN" sz="7200" dirty="0">
                <a:solidFill>
                  <a:srgbClr val="FFFFFF"/>
                </a:solidFill>
              </a:rPr>
            </a:br>
            <a:r>
              <a:rPr lang="en-US" altLang="zh-CN" sz="7200" dirty="0">
                <a:solidFill>
                  <a:srgbClr val="FFFFFF"/>
                </a:solidFill>
              </a:rPr>
              <a:t>Week</a:t>
            </a:r>
            <a:r>
              <a:rPr lang="zh-CN" altLang="en-US" sz="7200" dirty="0">
                <a:solidFill>
                  <a:srgbClr val="FFFFFF"/>
                </a:solidFill>
              </a:rPr>
              <a:t> </a:t>
            </a:r>
            <a:r>
              <a:rPr lang="en-US" altLang="zh-CN" sz="7200" dirty="0">
                <a:solidFill>
                  <a:srgbClr val="FFFFFF"/>
                </a:solidFill>
              </a:rPr>
              <a:t>3</a:t>
            </a:r>
            <a:endParaRPr lang="en-US" sz="7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16E95-2EF1-B247-9BA5-793699657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6" y="3537403"/>
            <a:ext cx="3658053" cy="955111"/>
          </a:xfrm>
        </p:spPr>
        <p:txBody>
          <a:bodyPr anchor="b">
            <a:normAutofit/>
          </a:bodyPr>
          <a:lstStyle/>
          <a:p>
            <a:pPr algn="l"/>
            <a:r>
              <a:rPr lang="en-US" altLang="zh-CN" dirty="0">
                <a:solidFill>
                  <a:srgbClr val="FFFFFF"/>
                </a:solidFill>
              </a:rPr>
              <a:t>Numbers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+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Dates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computer, table, wire&#10;&#10;Description automatically generated">
            <a:extLst>
              <a:ext uri="{FF2B5EF4-FFF2-40B4-BE49-F238E27FC236}">
                <a16:creationId xmlns:a16="http://schemas.microsoft.com/office/drawing/2014/main" id="{CC48549C-088E-4A4F-9608-228A0A68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958" r="65723" b="47476"/>
          <a:stretch/>
        </p:blipFill>
        <p:spPr>
          <a:xfrm>
            <a:off x="5900739" y="812209"/>
            <a:ext cx="5507803" cy="523070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20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1DA6-DF46-B147-95EF-9EAC92D9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/>
              <a:t>Year</a:t>
            </a:r>
            <a:r>
              <a:rPr lang="en-US" sz="4800" b="1" dirty="0"/>
              <a:t>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65D7-CC94-5441-B141-3B00E717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858092"/>
            <a:ext cx="10168128" cy="9509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Chinese numbers </a:t>
            </a:r>
            <a:r>
              <a:rPr lang="en-US" sz="3600" dirty="0"/>
              <a:t>+ </a:t>
            </a:r>
            <a:r>
              <a:rPr lang="zh-CN" altLang="en-US" sz="3600" dirty="0">
                <a:solidFill>
                  <a:srgbClr val="0070C0"/>
                </a:solidFill>
              </a:rPr>
              <a:t>年</a:t>
            </a:r>
            <a:r>
              <a:rPr lang="en-US" altLang="zh-CN" sz="3600" dirty="0">
                <a:solidFill>
                  <a:srgbClr val="0070C0"/>
                </a:solidFill>
              </a:rPr>
              <a:t>【</a:t>
            </a:r>
            <a:r>
              <a:rPr lang="en-AU" altLang="zh-CN" sz="3600" dirty="0" err="1">
                <a:solidFill>
                  <a:srgbClr val="0070C0"/>
                </a:solidFill>
              </a:rPr>
              <a:t>nián</a:t>
            </a:r>
            <a:r>
              <a:rPr lang="en-AU" altLang="zh-CN" sz="3600" dirty="0">
                <a:solidFill>
                  <a:srgbClr val="0070C0"/>
                </a:solidFill>
              </a:rPr>
              <a:t> =year】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5D6088-5102-A54E-BCED-0752AF7FC9D6}"/>
              </a:ext>
            </a:extLst>
          </p:cNvPr>
          <p:cNvSpPr/>
          <p:nvPr/>
        </p:nvSpPr>
        <p:spPr>
          <a:xfrm>
            <a:off x="1011936" y="2809068"/>
            <a:ext cx="94746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0" i="0" dirty="0">
                <a:solidFill>
                  <a:srgbClr val="212529"/>
                </a:solidFill>
                <a:effectLst/>
                <a:latin typeface="open sans"/>
              </a:rPr>
              <a:t>Example:</a:t>
            </a:r>
          </a:p>
          <a:p>
            <a:r>
              <a:rPr lang="en-AU" sz="3600" b="1" i="0" dirty="0">
                <a:solidFill>
                  <a:srgbClr val="212529"/>
                </a:solidFill>
                <a:effectLst/>
                <a:latin typeface="open sans"/>
              </a:rPr>
              <a:t>The year of 1992</a:t>
            </a:r>
            <a:r>
              <a:rPr lang="zh-CN" altLang="en-US" sz="3600" b="1" i="0" dirty="0">
                <a:solidFill>
                  <a:srgbClr val="212529"/>
                </a:solidFill>
                <a:effectLst/>
                <a:latin typeface="open sans"/>
              </a:rPr>
              <a:t> </a:t>
            </a:r>
            <a:endParaRPr lang="en-AU" altLang="zh-CN" sz="3600" b="1" i="0" dirty="0">
              <a:solidFill>
                <a:srgbClr val="212529"/>
              </a:solidFill>
              <a:effectLst/>
              <a:latin typeface="open sans"/>
            </a:endParaRPr>
          </a:p>
          <a:p>
            <a:r>
              <a:rPr lang="en-US" altLang="zh-CN" sz="3600" b="0" i="0" dirty="0">
                <a:solidFill>
                  <a:srgbClr val="FF0000"/>
                </a:solidFill>
                <a:effectLst/>
                <a:latin typeface="open sans"/>
              </a:rPr>
              <a:t>1992</a:t>
            </a:r>
            <a:r>
              <a:rPr lang="zh-CN" altLang="en-US" sz="3600" dirty="0">
                <a:solidFill>
                  <a:srgbClr val="0070C0"/>
                </a:solidFill>
              </a:rPr>
              <a:t>年</a:t>
            </a:r>
            <a:endParaRPr lang="en-AU" sz="3600" b="0" i="0" dirty="0">
              <a:solidFill>
                <a:srgbClr val="212529"/>
              </a:solidFill>
              <a:effectLst/>
              <a:latin typeface="open sans"/>
            </a:endParaRPr>
          </a:p>
          <a:p>
            <a:r>
              <a:rPr lang="zh-CN" altLang="en-US" sz="3600" b="0" i="0" dirty="0">
                <a:solidFill>
                  <a:srgbClr val="FF0000"/>
                </a:solidFill>
                <a:effectLst/>
                <a:latin typeface="open sans"/>
              </a:rPr>
              <a:t>一九九二 </a:t>
            </a:r>
            <a:r>
              <a:rPr lang="zh-CN" altLang="en-US" sz="3600" b="0" i="0" dirty="0">
                <a:solidFill>
                  <a:schemeClr val="accent1"/>
                </a:solidFill>
                <a:effectLst/>
                <a:latin typeface="open sans"/>
              </a:rPr>
              <a:t>年</a:t>
            </a:r>
            <a:endParaRPr lang="en-AU" altLang="zh-CN" sz="3600" b="0" i="0" dirty="0">
              <a:solidFill>
                <a:schemeClr val="accent1"/>
              </a:solidFill>
              <a:effectLst/>
              <a:latin typeface="open sans"/>
            </a:endParaRPr>
          </a:p>
          <a:p>
            <a:endParaRPr lang="en-AU" altLang="zh-CN" sz="2000" dirty="0">
              <a:solidFill>
                <a:schemeClr val="accent1"/>
              </a:solidFill>
              <a:latin typeface="open sans"/>
            </a:endParaRPr>
          </a:p>
          <a:p>
            <a:r>
              <a:rPr lang="zh-CN" altLang="en-US" sz="2000" b="0" i="0" dirty="0">
                <a:solidFill>
                  <a:srgbClr val="212529"/>
                </a:solidFill>
                <a:effectLst/>
                <a:latin typeface="open sans"/>
              </a:rPr>
              <a:t>一</a:t>
            </a:r>
            <a:r>
              <a:rPr lang="en-US" altLang="zh-CN" sz="2000" b="0" i="0" dirty="0">
                <a:solidFill>
                  <a:srgbClr val="212529"/>
                </a:solidFill>
                <a:effectLst/>
                <a:latin typeface="open sans"/>
              </a:rPr>
              <a:t>【</a:t>
            </a:r>
            <a:r>
              <a:rPr lang="en-AU" altLang="zh-CN" sz="2000" b="0" i="0" dirty="0" err="1">
                <a:solidFill>
                  <a:srgbClr val="212529"/>
                </a:solidFill>
                <a:effectLst/>
                <a:latin typeface="open sans"/>
              </a:rPr>
              <a:t>yī</a:t>
            </a:r>
            <a:r>
              <a:rPr lang="en-AU" altLang="zh-CN" sz="2000" b="0" i="0" dirty="0">
                <a:solidFill>
                  <a:srgbClr val="212529"/>
                </a:solidFill>
                <a:effectLst/>
                <a:latin typeface="open sans"/>
              </a:rPr>
              <a:t>=one】 </a:t>
            </a:r>
            <a:r>
              <a:rPr lang="zh-CN" altLang="en-US" sz="2000" b="0" i="0" dirty="0">
                <a:solidFill>
                  <a:srgbClr val="212529"/>
                </a:solidFill>
                <a:effectLst/>
                <a:latin typeface="open sans"/>
              </a:rPr>
              <a:t>九</a:t>
            </a:r>
            <a:r>
              <a:rPr lang="en-US" altLang="zh-CN" sz="2000" b="0" i="0" dirty="0">
                <a:solidFill>
                  <a:srgbClr val="212529"/>
                </a:solidFill>
                <a:effectLst/>
                <a:latin typeface="open sans"/>
              </a:rPr>
              <a:t>【</a:t>
            </a:r>
            <a:r>
              <a:rPr lang="en-AU" altLang="zh-CN" sz="2000" b="0" i="0" dirty="0" err="1">
                <a:solidFill>
                  <a:srgbClr val="212529"/>
                </a:solidFill>
                <a:effectLst/>
                <a:latin typeface="open sans"/>
              </a:rPr>
              <a:t>jiǔ</a:t>
            </a:r>
            <a:r>
              <a:rPr lang="en-AU" altLang="zh-CN" sz="2000" b="0" i="0" dirty="0">
                <a:solidFill>
                  <a:srgbClr val="212529"/>
                </a:solidFill>
                <a:effectLst/>
                <a:latin typeface="open sans"/>
              </a:rPr>
              <a:t>=nine】 </a:t>
            </a:r>
            <a:r>
              <a:rPr lang="zh-CN" altLang="en-US" sz="2000" b="0" i="0" dirty="0">
                <a:solidFill>
                  <a:srgbClr val="212529"/>
                </a:solidFill>
                <a:effectLst/>
                <a:latin typeface="open sans"/>
              </a:rPr>
              <a:t>九</a:t>
            </a:r>
            <a:r>
              <a:rPr lang="en-US" altLang="zh-CN" sz="2000" b="0" i="0" dirty="0">
                <a:solidFill>
                  <a:srgbClr val="212529"/>
                </a:solidFill>
                <a:effectLst/>
                <a:latin typeface="open sans"/>
              </a:rPr>
              <a:t>【</a:t>
            </a:r>
            <a:r>
              <a:rPr lang="en-AU" altLang="zh-CN" sz="2000" b="0" i="0" dirty="0" err="1">
                <a:solidFill>
                  <a:srgbClr val="212529"/>
                </a:solidFill>
                <a:effectLst/>
                <a:latin typeface="open sans"/>
              </a:rPr>
              <a:t>jiǔ</a:t>
            </a:r>
            <a:r>
              <a:rPr lang="en-AU" altLang="zh-CN" sz="2000" b="0" i="0" dirty="0">
                <a:solidFill>
                  <a:srgbClr val="212529"/>
                </a:solidFill>
                <a:effectLst/>
                <a:latin typeface="open sans"/>
              </a:rPr>
              <a:t>=nine】 </a:t>
            </a:r>
            <a:r>
              <a:rPr lang="zh-CN" altLang="en-US" sz="2000" b="0" i="0" dirty="0">
                <a:solidFill>
                  <a:srgbClr val="212529"/>
                </a:solidFill>
                <a:effectLst/>
                <a:latin typeface="open sans"/>
              </a:rPr>
              <a:t>二</a:t>
            </a:r>
            <a:r>
              <a:rPr lang="en-US" altLang="zh-CN" sz="2000" b="0" i="0" dirty="0">
                <a:solidFill>
                  <a:srgbClr val="212529"/>
                </a:solidFill>
                <a:effectLst/>
                <a:latin typeface="open sans"/>
              </a:rPr>
              <a:t>【</a:t>
            </a:r>
            <a:r>
              <a:rPr lang="en-AU" altLang="zh-CN" sz="2000" b="0" i="0" dirty="0" err="1">
                <a:solidFill>
                  <a:srgbClr val="212529"/>
                </a:solidFill>
                <a:effectLst/>
                <a:latin typeface="open sans"/>
              </a:rPr>
              <a:t>èr</a:t>
            </a:r>
            <a:r>
              <a:rPr lang="en-AU" altLang="zh-CN" sz="2000" b="0" i="0" dirty="0">
                <a:solidFill>
                  <a:srgbClr val="212529"/>
                </a:solidFill>
                <a:effectLst/>
                <a:latin typeface="open sans"/>
              </a:rPr>
              <a:t>=two】 </a:t>
            </a:r>
            <a:r>
              <a:rPr lang="zh-CN" altLang="en-US" sz="2000" b="0" i="0" dirty="0">
                <a:solidFill>
                  <a:srgbClr val="212529"/>
                </a:solidFill>
                <a:effectLst/>
                <a:latin typeface="open sans"/>
              </a:rPr>
              <a:t>年</a:t>
            </a:r>
            <a:r>
              <a:rPr lang="en-US" altLang="zh-CN" sz="2000" b="0" i="0" dirty="0">
                <a:solidFill>
                  <a:srgbClr val="212529"/>
                </a:solidFill>
                <a:effectLst/>
                <a:latin typeface="open sans"/>
              </a:rPr>
              <a:t>【</a:t>
            </a:r>
            <a:r>
              <a:rPr lang="en-AU" altLang="zh-CN" sz="2000" b="0" i="0" dirty="0" err="1">
                <a:solidFill>
                  <a:srgbClr val="212529"/>
                </a:solidFill>
                <a:effectLst/>
                <a:latin typeface="open sans"/>
              </a:rPr>
              <a:t>nián</a:t>
            </a:r>
            <a:r>
              <a:rPr lang="en-AU" altLang="zh-CN" sz="2000" b="0" i="0" dirty="0">
                <a:solidFill>
                  <a:srgbClr val="212529"/>
                </a:solidFill>
                <a:effectLst/>
                <a:latin typeface="open sans"/>
              </a:rPr>
              <a:t> =year】</a:t>
            </a:r>
            <a:endParaRPr lang="en-AU" sz="2000" b="0" i="0" dirty="0">
              <a:solidFill>
                <a:srgbClr val="212529"/>
              </a:solidFill>
              <a:effectLst/>
              <a:latin typeface="open sans"/>
            </a:endParaRPr>
          </a:p>
          <a:p>
            <a:endParaRPr lang="zh-CN" altLang="en-US" sz="3600" b="0" i="0" dirty="0">
              <a:solidFill>
                <a:schemeClr val="accent1"/>
              </a:solidFill>
              <a:effectLst/>
              <a:latin typeface="open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EAF3E7-6B42-BE4D-A543-42EF842752EB}"/>
              </a:ext>
            </a:extLst>
          </p:cNvPr>
          <p:cNvSpPr/>
          <p:nvPr/>
        </p:nvSpPr>
        <p:spPr>
          <a:xfrm>
            <a:off x="6725645" y="3313878"/>
            <a:ext cx="3379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212529"/>
                </a:solidFill>
                <a:latin typeface="open sans"/>
              </a:rPr>
              <a:t>The year of 1</a:t>
            </a:r>
            <a:r>
              <a:rPr lang="en-US" altLang="zh-CN" sz="3600" b="1" dirty="0">
                <a:solidFill>
                  <a:srgbClr val="212529"/>
                </a:solidFill>
                <a:latin typeface="open sans"/>
              </a:rPr>
              <a:t>836</a:t>
            </a:r>
            <a:r>
              <a:rPr lang="zh-CN" altLang="en-US" sz="3600" b="1" dirty="0">
                <a:solidFill>
                  <a:srgbClr val="212529"/>
                </a:solidFill>
                <a:latin typeface="open sans"/>
              </a:rPr>
              <a:t> </a:t>
            </a:r>
            <a:endParaRPr lang="en-AU" altLang="zh-CN" sz="3600" b="1" dirty="0">
              <a:solidFill>
                <a:srgbClr val="212529"/>
              </a:solidFill>
              <a:latin typeface="open sans"/>
            </a:endParaRPr>
          </a:p>
          <a:p>
            <a:r>
              <a:rPr lang="en-US" altLang="zh-CN" sz="3600" dirty="0">
                <a:solidFill>
                  <a:srgbClr val="FF0000"/>
                </a:solidFill>
                <a:latin typeface="open sans"/>
              </a:rPr>
              <a:t>1836</a:t>
            </a:r>
            <a:r>
              <a:rPr lang="zh-CN" altLang="en-US" sz="3600" dirty="0">
                <a:solidFill>
                  <a:srgbClr val="0070C0"/>
                </a:solidFill>
              </a:rPr>
              <a:t>年</a:t>
            </a:r>
            <a:endParaRPr lang="en-AU" sz="3600" dirty="0">
              <a:solidFill>
                <a:srgbClr val="212529"/>
              </a:solidFill>
              <a:latin typeface="open sans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open sans"/>
              </a:rPr>
              <a:t>一八三六</a:t>
            </a:r>
            <a:r>
              <a:rPr lang="zh-CN" altLang="en-US" sz="3600" dirty="0">
                <a:solidFill>
                  <a:schemeClr val="accent1"/>
                </a:solidFill>
                <a:latin typeface="open sans"/>
              </a:rPr>
              <a:t>年</a:t>
            </a:r>
            <a:endParaRPr lang="en-AU" altLang="zh-CN" sz="3600" dirty="0">
              <a:solidFill>
                <a:schemeClr val="accent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8821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8A8E-125E-E946-B2EA-2E1A135D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write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  <a:latin typeface="open sans"/>
              </a:rPr>
              <a:t>the year of </a:t>
            </a:r>
            <a:r>
              <a:rPr lang="en-US" altLang="zh-CN" b="1" dirty="0">
                <a:solidFill>
                  <a:srgbClr val="FF0000"/>
                </a:solidFill>
              </a:rPr>
              <a:t>2020</a:t>
            </a:r>
            <a:r>
              <a:rPr lang="en-US" altLang="zh-CN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F84C-9933-9648-BF3C-3E9B3F32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6654" cy="435133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Chinese</a:t>
            </a:r>
            <a:r>
              <a:rPr lang="zh-CN" altLang="en-US" sz="4000" dirty="0"/>
              <a:t>  </a:t>
            </a:r>
            <a:r>
              <a:rPr lang="en-US" altLang="zh-CN" sz="4000" dirty="0"/>
              <a:t>“0”</a:t>
            </a:r>
            <a:r>
              <a:rPr lang="zh-CN" altLang="en-US" sz="4000" dirty="0"/>
              <a:t> </a:t>
            </a:r>
            <a:r>
              <a:rPr lang="en-US" altLang="zh-CN" sz="4000" dirty="0"/>
              <a:t>can</a:t>
            </a:r>
            <a:r>
              <a:rPr lang="zh-CN" altLang="en-US" sz="4000" dirty="0"/>
              <a:t> </a:t>
            </a:r>
            <a:r>
              <a:rPr lang="en-US" altLang="zh-CN" sz="4000" dirty="0"/>
              <a:t>be</a:t>
            </a:r>
            <a:r>
              <a:rPr lang="zh-CN" altLang="en-US" sz="4000" dirty="0"/>
              <a:t> </a:t>
            </a:r>
            <a:r>
              <a:rPr lang="en-US" altLang="zh-CN" sz="4000" dirty="0"/>
              <a:t>written</a:t>
            </a:r>
            <a:r>
              <a:rPr lang="zh-CN" altLang="en-US" sz="4000" dirty="0"/>
              <a:t> </a:t>
            </a:r>
            <a:r>
              <a:rPr lang="en-US" altLang="zh-CN" sz="4000" dirty="0"/>
              <a:t>as</a:t>
            </a:r>
            <a:r>
              <a:rPr lang="zh-CN" altLang="en-US" sz="4000" dirty="0"/>
              <a:t> 〇 </a:t>
            </a:r>
            <a:r>
              <a:rPr lang="en-US" altLang="zh-CN" sz="4000" dirty="0"/>
              <a:t>or</a:t>
            </a:r>
            <a:r>
              <a:rPr lang="zh-CN" altLang="en-US" sz="4000" dirty="0"/>
              <a:t> 零</a:t>
            </a:r>
            <a:r>
              <a:rPr lang="en-US" altLang="zh-CN" sz="4000" dirty="0"/>
              <a:t>.</a:t>
            </a:r>
          </a:p>
          <a:p>
            <a:pPr marL="0" indent="0">
              <a:buNone/>
            </a:pPr>
            <a:r>
              <a:rPr lang="zh-CN" altLang="en-US" sz="4000" dirty="0"/>
              <a:t> </a:t>
            </a:r>
            <a:endParaRPr lang="en-AU" altLang="zh-CN" sz="4000" dirty="0"/>
          </a:p>
          <a:p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year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2020</a:t>
            </a:r>
            <a:r>
              <a:rPr lang="zh-CN" altLang="en-US" sz="4000" dirty="0"/>
              <a:t> </a:t>
            </a:r>
            <a:r>
              <a:rPr lang="en-US" altLang="zh-CN" sz="4000" dirty="0"/>
              <a:t>can</a:t>
            </a:r>
            <a:r>
              <a:rPr lang="zh-CN" altLang="en-US" sz="4000" dirty="0"/>
              <a:t> </a:t>
            </a:r>
            <a:r>
              <a:rPr lang="en-US" altLang="zh-CN" sz="4000" dirty="0"/>
              <a:t>be</a:t>
            </a:r>
            <a:r>
              <a:rPr lang="zh-CN" altLang="en-US" sz="4000" dirty="0"/>
              <a:t> </a:t>
            </a:r>
            <a:r>
              <a:rPr lang="en-US" altLang="zh-CN" sz="4000" dirty="0"/>
              <a:t>written</a:t>
            </a:r>
            <a:r>
              <a:rPr lang="zh-CN" altLang="en-US" sz="4000" dirty="0"/>
              <a:t> </a:t>
            </a:r>
            <a:r>
              <a:rPr lang="en-US" altLang="zh-CN" sz="4000" dirty="0"/>
              <a:t>as</a:t>
            </a:r>
            <a:r>
              <a:rPr lang="zh-CN" altLang="en-US" sz="4000" dirty="0"/>
              <a:t>  </a:t>
            </a:r>
            <a:endParaRPr lang="en-AU" altLang="zh-CN" sz="4000" dirty="0"/>
          </a:p>
          <a:p>
            <a:pPr marL="0" indent="0" algn="ctr">
              <a:buNone/>
            </a:pPr>
            <a:r>
              <a:rPr lang="zh-CN" altLang="en-US" sz="4000" dirty="0"/>
              <a:t>二〇二〇</a:t>
            </a:r>
            <a:r>
              <a:rPr lang="zh-CN" altLang="en-US" sz="4000" dirty="0">
                <a:solidFill>
                  <a:schemeClr val="accent1"/>
                </a:solidFill>
              </a:rPr>
              <a:t>年</a:t>
            </a:r>
            <a:r>
              <a:rPr lang="zh-CN" altLang="en-US" sz="4000" dirty="0"/>
              <a:t> </a:t>
            </a:r>
            <a:endParaRPr lang="en-AU" altLang="zh-CN" sz="4000" dirty="0"/>
          </a:p>
          <a:p>
            <a:pPr marL="0" indent="0" algn="ctr">
              <a:buNone/>
            </a:pPr>
            <a:r>
              <a:rPr lang="en-US" altLang="zh-CN" sz="4000" dirty="0"/>
              <a:t>or</a:t>
            </a:r>
            <a:r>
              <a:rPr lang="zh-CN" altLang="en-US" sz="4000" dirty="0"/>
              <a:t> 二零二零</a:t>
            </a:r>
            <a:r>
              <a:rPr lang="zh-CN" altLang="en-US" sz="4000" dirty="0">
                <a:solidFill>
                  <a:schemeClr val="accent1"/>
                </a:solidFill>
              </a:rPr>
              <a:t>年</a:t>
            </a:r>
            <a:endParaRPr lang="en-AU" sz="40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9398AE-7D93-1A48-AC64-5021E8B57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04031"/>
              </p:ext>
            </p:extLst>
          </p:nvPr>
        </p:nvGraphicFramePr>
        <p:xfrm>
          <a:off x="8507278" y="926465"/>
          <a:ext cx="2140058" cy="1310640"/>
        </p:xfrm>
        <a:graphic>
          <a:graphicData uri="http://schemas.openxmlformats.org/drawingml/2006/table">
            <a:tbl>
              <a:tblPr/>
              <a:tblGrid>
                <a:gridCol w="2140058">
                  <a:extLst>
                    <a:ext uri="{9D8B030D-6E8A-4147-A177-3AD203B41FA5}">
                      <a16:colId xmlns:a16="http://schemas.microsoft.com/office/drawing/2014/main" val="11709314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sz="8000" dirty="0" err="1">
                          <a:effectLst/>
                        </a:rPr>
                        <a:t>líng</a:t>
                      </a:r>
                      <a:endParaRPr lang="en-A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58067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BB3C825-E19D-3B41-989B-0C6D0AAD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50" y="2237105"/>
            <a:ext cx="3319220" cy="33192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EAB1F9-BDBE-3646-8FF4-E9D4FBBC1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25525"/>
              </p:ext>
            </p:extLst>
          </p:nvPr>
        </p:nvGraphicFramePr>
        <p:xfrm>
          <a:off x="8507278" y="5447422"/>
          <a:ext cx="2000573" cy="1310640"/>
        </p:xfrm>
        <a:graphic>
          <a:graphicData uri="http://schemas.openxmlformats.org/drawingml/2006/table">
            <a:tbl>
              <a:tblPr/>
              <a:tblGrid>
                <a:gridCol w="2000573">
                  <a:extLst>
                    <a:ext uri="{9D8B030D-6E8A-4147-A177-3AD203B41FA5}">
                      <a16:colId xmlns:a16="http://schemas.microsoft.com/office/drawing/2014/main" val="1170931475"/>
                    </a:ext>
                  </a:extLst>
                </a:gridCol>
              </a:tblGrid>
              <a:tr h="107018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8000" dirty="0">
                          <a:effectLst/>
                        </a:rPr>
                        <a:t>zero</a:t>
                      </a:r>
                      <a:endParaRPr lang="en-A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5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48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E2059E-D483-CD45-96F4-9ABAE413E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4" y="1148044"/>
            <a:ext cx="1905000" cy="1905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D0BFC9B-4B12-DD45-9366-B8AA035A0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490" y="1148044"/>
            <a:ext cx="1905000" cy="1905000"/>
          </a:xfrm>
          <a:prstGeom prst="rect">
            <a:avLst/>
          </a:prstGeom>
        </p:spPr>
      </p:pic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6172BFA0-45E7-3E4C-833E-439C9D0E66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16" y="1150049"/>
            <a:ext cx="1905000" cy="19050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E1949A9-668E-1B40-B87D-6011B2F964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447" y="1150049"/>
            <a:ext cx="1905000" cy="1905000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C10EDB3-3C9D-A145-8296-0A4A76DB50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373" y="1150049"/>
            <a:ext cx="1905000" cy="1905000"/>
          </a:xfrm>
          <a:prstGeom prst="rect">
            <a:avLst/>
          </a:prstGeom>
        </p:spPr>
      </p:pic>
      <p:pic>
        <p:nvPicPr>
          <p:cNvPr id="13" name="Picture 12" descr="A close up of a flag&#10;&#10;Description automatically generated">
            <a:extLst>
              <a:ext uri="{FF2B5EF4-FFF2-40B4-BE49-F238E27FC236}">
                <a16:creationId xmlns:a16="http://schemas.microsoft.com/office/drawing/2014/main" id="{EA35B206-2530-1843-AEEB-A100AB1A8C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64" y="4386327"/>
            <a:ext cx="1905000" cy="1905000"/>
          </a:xfrm>
          <a:prstGeom prst="rect">
            <a:avLst/>
          </a:prstGeom>
        </p:spPr>
      </p:pic>
      <p:pic>
        <p:nvPicPr>
          <p:cNvPr id="15" name="Picture 14" descr="A picture containing map&#10;&#10;Description automatically generated">
            <a:extLst>
              <a:ext uri="{FF2B5EF4-FFF2-40B4-BE49-F238E27FC236}">
                <a16:creationId xmlns:a16="http://schemas.microsoft.com/office/drawing/2014/main" id="{B99755C9-D0D6-184A-89C5-78645DEB1A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490" y="4386327"/>
            <a:ext cx="1905000" cy="1905000"/>
          </a:xfrm>
          <a:prstGeom prst="rect">
            <a:avLst/>
          </a:prstGeom>
        </p:spPr>
      </p:pic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16E7822F-E60A-FC48-BAB5-979D346296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16" y="4386327"/>
            <a:ext cx="1905000" cy="190500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F629138-12ED-B649-9F31-4849FE34FE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447" y="4386327"/>
            <a:ext cx="1905000" cy="1905000"/>
          </a:xfrm>
          <a:prstGeom prst="rect">
            <a:avLst/>
          </a:prstGeom>
        </p:spPr>
      </p:pic>
      <p:pic>
        <p:nvPicPr>
          <p:cNvPr id="21" name="Picture 20" descr="A close up of a flag&#10;&#10;Description automatically generated">
            <a:extLst>
              <a:ext uri="{FF2B5EF4-FFF2-40B4-BE49-F238E27FC236}">
                <a16:creationId xmlns:a16="http://schemas.microsoft.com/office/drawing/2014/main" id="{AB470657-61E1-9C4D-94E3-3C449D6A0E4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373" y="4386327"/>
            <a:ext cx="1905000" cy="1905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827335-7C77-D949-965E-826385310D19}"/>
              </a:ext>
            </a:extLst>
          </p:cNvPr>
          <p:cNvSpPr txBox="1"/>
          <p:nvPr/>
        </p:nvSpPr>
        <p:spPr>
          <a:xfrm>
            <a:off x="744922" y="145660"/>
            <a:ext cx="1085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U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yī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èr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sān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sì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wǔ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AF722D-1CE2-0342-A73A-3F6B241BB476}"/>
              </a:ext>
            </a:extLst>
          </p:cNvPr>
          <p:cNvSpPr txBox="1"/>
          <p:nvPr/>
        </p:nvSpPr>
        <p:spPr>
          <a:xfrm>
            <a:off x="798848" y="3368659"/>
            <a:ext cx="10851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liù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qī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altLang="zh-CN" sz="60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bā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jiǔ</a:t>
            </a:r>
            <a:r>
              <a:rPr lang="zh-CN" alt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shí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7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0821" y="260194"/>
            <a:ext cx="3293163" cy="426904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156666" y="604991"/>
            <a:ext cx="8312079" cy="22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</a:t>
            </a: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Write</a:t>
            </a:r>
            <a:r>
              <a:rPr lang="zh-CN" alt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zh-CN" alt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Dates</a:t>
            </a:r>
            <a:r>
              <a:rPr lang="zh-CN" alt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of</a:t>
            </a:r>
            <a:r>
              <a:rPr lang="zh-CN" alt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2020</a:t>
            </a:r>
            <a:r>
              <a:rPr lang="zh-CN" alt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Christian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Religious</a:t>
            </a:r>
            <a:r>
              <a:rPr lang="en-GB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Holidays in</a:t>
            </a:r>
            <a:r>
              <a:rPr lang="zh-CN" alt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Chinese</a:t>
            </a: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6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400"/>
            </a:pP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piece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lined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paper,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holiday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names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</a:t>
            </a: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6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400"/>
            </a:pP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6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400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530">
              <a:lnSpc>
                <a:spcPct val="90000"/>
              </a:lnSpc>
              <a:spcBef>
                <a:spcPts val="667"/>
              </a:spcBef>
            </a:pPr>
            <a:endParaRPr sz="1467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5967D-779A-DF43-B07A-D1A9938ACF39}"/>
              </a:ext>
            </a:extLst>
          </p:cNvPr>
          <p:cNvSpPr txBox="1"/>
          <p:nvPr/>
        </p:nvSpPr>
        <p:spPr>
          <a:xfrm>
            <a:off x="3049924" y="3252053"/>
            <a:ext cx="4355024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en-AU" sz="3200" b="1" dirty="0">
                <a:ea typeface="Calibri"/>
                <a:cs typeface="Calibri"/>
                <a:sym typeface="Calibri"/>
              </a:rPr>
              <a:t>Good Friday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AU" sz="3200" b="1" dirty="0">
                <a:ea typeface="Calibri"/>
                <a:cs typeface="Calibri"/>
                <a:sym typeface="Calibri"/>
              </a:rPr>
              <a:t>Christmas Eve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AU" altLang="zh-CN" sz="3200" b="1" dirty="0">
                <a:ea typeface="Calibri"/>
                <a:cs typeface="Calibri"/>
                <a:sym typeface="Calibri"/>
              </a:rPr>
              <a:t>Christmas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AU" sz="3200" b="1" dirty="0">
                <a:ea typeface="Calibri"/>
                <a:cs typeface="Calibri"/>
                <a:sym typeface="Calibri"/>
              </a:rPr>
              <a:t>Ash Wednesday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AU" sz="3200" b="1" dirty="0">
                <a:ea typeface="Calibri"/>
                <a:cs typeface="Calibri"/>
                <a:sym typeface="Calibri"/>
              </a:rPr>
              <a:t>Easter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endParaRPr lang="en-AU" sz="3200" b="1" dirty="0">
              <a:ea typeface="Calibri"/>
              <a:cs typeface="Calibri"/>
              <a:sym typeface="Calibri"/>
            </a:endParaRPr>
          </a:p>
          <a:p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9E9C4-03C0-5D46-9C1C-AE944CBE699C}"/>
              </a:ext>
            </a:extLst>
          </p:cNvPr>
          <p:cNvSpPr/>
          <p:nvPr/>
        </p:nvSpPr>
        <p:spPr>
          <a:xfrm>
            <a:off x="7050887" y="3196485"/>
            <a:ext cx="479650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>
                <a:solidFill>
                  <a:srgbClr val="212529"/>
                </a:solidFill>
                <a:latin typeface="open sans"/>
              </a:rPr>
              <a:t>Example:</a:t>
            </a:r>
          </a:p>
          <a:p>
            <a:r>
              <a:rPr lang="en-AU" sz="3600" b="1" dirty="0">
                <a:solidFill>
                  <a:srgbClr val="212529"/>
                </a:solidFill>
                <a:latin typeface="open sans"/>
              </a:rPr>
              <a:t>St. Valentine's Day</a:t>
            </a:r>
          </a:p>
          <a:p>
            <a:r>
              <a:rPr lang="en-US" altLang="zh-CN" sz="3600" dirty="0"/>
              <a:t>2020</a:t>
            </a:r>
            <a:r>
              <a:rPr lang="zh-CN" altLang="en-US" sz="3600" dirty="0">
                <a:solidFill>
                  <a:srgbClr val="FF0000"/>
                </a:solidFill>
              </a:rPr>
              <a:t>年</a:t>
            </a:r>
            <a:r>
              <a:rPr lang="en-US" altLang="zh-CN" sz="3600" dirty="0"/>
              <a:t>2</a:t>
            </a:r>
            <a:r>
              <a:rPr lang="zh-CN" altLang="en-US" sz="3600" dirty="0">
                <a:solidFill>
                  <a:srgbClr val="0070C0"/>
                </a:solidFill>
              </a:rPr>
              <a:t>月</a:t>
            </a:r>
            <a:r>
              <a:rPr lang="en-US" altLang="zh-CN" sz="3600" dirty="0"/>
              <a:t>14</a:t>
            </a:r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日</a:t>
            </a:r>
            <a:endParaRPr lang="en-AU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3600" dirty="0"/>
              <a:t>二〇二〇</a:t>
            </a:r>
            <a:r>
              <a:rPr lang="zh-CN" altLang="en-US" sz="3600" dirty="0">
                <a:solidFill>
                  <a:srgbClr val="FF0000"/>
                </a:solidFill>
              </a:rPr>
              <a:t>年</a:t>
            </a:r>
            <a:r>
              <a:rPr lang="zh-CN" altLang="en-US" sz="3600" dirty="0"/>
              <a:t>二</a:t>
            </a:r>
            <a:r>
              <a:rPr lang="zh-CN" altLang="en-US" sz="3600" dirty="0">
                <a:solidFill>
                  <a:srgbClr val="0070C0"/>
                </a:solidFill>
              </a:rPr>
              <a:t>月</a:t>
            </a:r>
            <a:r>
              <a:rPr lang="zh-CN" altLang="en-US" sz="3600" dirty="0"/>
              <a:t>十四</a:t>
            </a:r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日</a:t>
            </a:r>
            <a:endParaRPr lang="en-AU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AU" altLang="zh-CN" sz="3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AU" sz="3600" dirty="0">
              <a:solidFill>
                <a:srgbClr val="212529"/>
              </a:solidFill>
              <a:latin typeface="open sans"/>
            </a:endParaRPr>
          </a:p>
          <a:p>
            <a:endParaRPr lang="en-AU" sz="3600" dirty="0">
              <a:solidFill>
                <a:srgbClr val="212529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7363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A picture containing holding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02"/>
            <a:ext cx="12192003" cy="6847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27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3D2B-4726-714C-B221-AABD3254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Outcome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AC8B-A4D0-3F4E-B97F-A15A58D0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By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end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lesson</a:t>
            </a:r>
            <a:r>
              <a:rPr lang="zh-CN" altLang="en-US" sz="3200" dirty="0"/>
              <a:t> </a:t>
            </a:r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should</a:t>
            </a:r>
            <a:r>
              <a:rPr lang="zh-CN" altLang="en-US" sz="3200" dirty="0"/>
              <a:t> </a:t>
            </a:r>
            <a:r>
              <a:rPr lang="en-US" altLang="zh-CN" sz="3200" dirty="0"/>
              <a:t>be</a:t>
            </a:r>
            <a:r>
              <a:rPr lang="zh-CN" altLang="en-US" sz="3200" dirty="0"/>
              <a:t> </a:t>
            </a:r>
            <a:r>
              <a:rPr lang="en-US" altLang="zh-CN" sz="3200" dirty="0"/>
              <a:t>able</a:t>
            </a:r>
            <a:r>
              <a:rPr lang="zh-CN" altLang="en-US" sz="3200" dirty="0"/>
              <a:t> </a:t>
            </a:r>
            <a:r>
              <a:rPr lang="en-US" altLang="zh-CN" sz="3200" dirty="0"/>
              <a:t>to: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altLang="zh-CN" sz="2800" dirty="0"/>
              <a:t>Understand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difference</a:t>
            </a:r>
            <a:r>
              <a:rPr lang="zh-CN" altLang="en-US" sz="2800" dirty="0"/>
              <a:t> </a:t>
            </a:r>
            <a:r>
              <a:rPr lang="en-US" altLang="zh-CN" sz="2800" dirty="0"/>
              <a:t>between</a:t>
            </a:r>
            <a:r>
              <a:rPr lang="zh-CN" altLang="en-US" sz="2800" dirty="0"/>
              <a:t> </a:t>
            </a:r>
            <a:r>
              <a:rPr lang="en-US" altLang="zh-CN" sz="2800" dirty="0"/>
              <a:t>western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Chinese</a:t>
            </a:r>
            <a:r>
              <a:rPr lang="zh-CN" altLang="en-US" sz="2800" dirty="0"/>
              <a:t> </a:t>
            </a:r>
            <a:r>
              <a:rPr lang="en-US" altLang="zh-CN" sz="2800" dirty="0"/>
              <a:t>date</a:t>
            </a:r>
            <a:r>
              <a:rPr lang="zh-CN" altLang="en-US" sz="2800" dirty="0"/>
              <a:t> </a:t>
            </a:r>
            <a:r>
              <a:rPr lang="en-US" altLang="zh-CN" sz="2800" dirty="0"/>
              <a:t>formats.</a:t>
            </a:r>
            <a:r>
              <a:rPr lang="zh-CN" altLang="en-US" sz="2800" dirty="0"/>
              <a:t> </a:t>
            </a:r>
            <a:endParaRPr lang="en-US" sz="2800" dirty="0"/>
          </a:p>
          <a:p>
            <a:pPr lvl="1"/>
            <a:r>
              <a:rPr lang="en-US" sz="2800" dirty="0"/>
              <a:t>express and write</a:t>
            </a:r>
            <a:r>
              <a:rPr lang="zh-CN" altLang="en-US" sz="2800" dirty="0"/>
              <a:t> </a:t>
            </a:r>
            <a:r>
              <a:rPr lang="en-US" altLang="zh-CN" sz="2800" dirty="0"/>
              <a:t>“Year”,</a:t>
            </a:r>
            <a:r>
              <a:rPr lang="en-US" sz="2800" dirty="0"/>
              <a:t> </a:t>
            </a:r>
            <a:r>
              <a:rPr lang="en-US" altLang="zh-CN" sz="2800" dirty="0"/>
              <a:t>“</a:t>
            </a:r>
            <a:r>
              <a:rPr lang="en-US" sz="2800" dirty="0"/>
              <a:t>month</a:t>
            </a:r>
            <a:r>
              <a:rPr lang="en-US" altLang="zh-CN" sz="2800" dirty="0"/>
              <a:t>”</a:t>
            </a:r>
            <a:r>
              <a:rPr lang="zh-CN" altLang="en-US" sz="2800" dirty="0"/>
              <a:t> </a:t>
            </a:r>
            <a:r>
              <a:rPr lang="en-US" sz="2800" dirty="0"/>
              <a:t>and </a:t>
            </a:r>
            <a:r>
              <a:rPr lang="en-US" altLang="zh-CN" sz="2800" dirty="0"/>
              <a:t>”</a:t>
            </a:r>
            <a:r>
              <a:rPr lang="en-US" sz="2800" dirty="0"/>
              <a:t>day</a:t>
            </a:r>
            <a:r>
              <a:rPr lang="en-US" altLang="zh-CN" sz="2800" dirty="0"/>
              <a:t>”</a:t>
            </a:r>
            <a:r>
              <a:rPr lang="en-US" sz="2800" dirty="0"/>
              <a:t> </a:t>
            </a:r>
            <a:r>
              <a:rPr lang="en-US" altLang="zh-CN" sz="2800" dirty="0"/>
              <a:t>(</a:t>
            </a:r>
            <a:r>
              <a:rPr lang="zh-CN" altLang="en-US" sz="2800" dirty="0"/>
              <a:t>年，月，日）</a:t>
            </a:r>
            <a:r>
              <a:rPr lang="en-US" sz="2800" dirty="0"/>
              <a:t>in Chinese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852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8428-CD34-5D48-86F3-91A874A6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Western</a:t>
            </a:r>
            <a:r>
              <a:rPr lang="zh-CN" altLang="en-US" b="1" dirty="0">
                <a:solidFill>
                  <a:srgbClr val="FF0000"/>
                </a:solidFill>
              </a:rPr>
              <a:t>  </a:t>
            </a:r>
            <a:r>
              <a:rPr lang="en-US" altLang="zh-CN" b="1" dirty="0">
                <a:solidFill>
                  <a:srgbClr val="FF0000"/>
                </a:solidFill>
              </a:rPr>
              <a:t>VS.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Chinese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Date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format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4E181-7403-C548-8AA5-10CA9DD9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Australia</a:t>
            </a:r>
            <a:r>
              <a:rPr lang="zh-CN" altLang="en-US" sz="4000" dirty="0"/>
              <a:t> </a:t>
            </a:r>
            <a:r>
              <a:rPr lang="en-US" altLang="zh-CN" sz="4000" dirty="0"/>
              <a:t>when</a:t>
            </a:r>
            <a:r>
              <a:rPr lang="zh-CN" altLang="en-US" sz="4000" dirty="0"/>
              <a:t> </a:t>
            </a:r>
            <a:r>
              <a:rPr lang="en-US" altLang="zh-CN" sz="4000" dirty="0"/>
              <a:t>we</a:t>
            </a:r>
            <a:r>
              <a:rPr lang="zh-CN" altLang="en-US" sz="4000" dirty="0"/>
              <a:t> </a:t>
            </a:r>
            <a:r>
              <a:rPr lang="en-US" altLang="zh-CN" sz="4000" dirty="0"/>
              <a:t>write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29</a:t>
            </a:r>
            <a:r>
              <a:rPr lang="en-US" altLang="zh-CN" sz="4000" baseline="30000" dirty="0"/>
              <a:t>th</a:t>
            </a:r>
            <a:r>
              <a:rPr lang="zh-CN" altLang="en-US" sz="4000" dirty="0"/>
              <a:t> </a:t>
            </a:r>
            <a:r>
              <a:rPr lang="en-US" altLang="zh-CN" sz="4000" dirty="0"/>
              <a:t>of</a:t>
            </a:r>
            <a:r>
              <a:rPr lang="zh-CN" altLang="en-US" sz="4000" dirty="0"/>
              <a:t> </a:t>
            </a:r>
            <a:r>
              <a:rPr lang="en-US" altLang="zh-CN" sz="4000" dirty="0"/>
              <a:t>April</a:t>
            </a:r>
            <a:r>
              <a:rPr lang="zh-CN" altLang="en-US" sz="4000" dirty="0"/>
              <a:t> </a:t>
            </a:r>
            <a:r>
              <a:rPr lang="en-US" altLang="zh-CN" sz="4000" dirty="0"/>
              <a:t>2020:</a:t>
            </a:r>
          </a:p>
          <a:p>
            <a:pPr marL="0" indent="0" algn="ctr">
              <a:buNone/>
            </a:pPr>
            <a:r>
              <a:rPr lang="en-US" altLang="zh-CN" sz="4000" dirty="0"/>
              <a:t>29/04/2020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altLang="zh-CN" sz="4000" dirty="0"/>
              <a:t>In</a:t>
            </a:r>
            <a:r>
              <a:rPr lang="zh-CN" altLang="en-US" sz="4000" dirty="0"/>
              <a:t> </a:t>
            </a:r>
            <a:r>
              <a:rPr lang="en-US" altLang="zh-CN" sz="4000" dirty="0"/>
              <a:t>Chinese</a:t>
            </a:r>
            <a:r>
              <a:rPr lang="zh-CN" altLang="en-US" sz="4000" dirty="0"/>
              <a:t> </a:t>
            </a:r>
            <a:r>
              <a:rPr lang="en-US" altLang="zh-CN" sz="4000" dirty="0"/>
              <a:t>we</a:t>
            </a:r>
            <a:r>
              <a:rPr lang="zh-CN" altLang="en-US" sz="4000" dirty="0"/>
              <a:t> </a:t>
            </a:r>
            <a:r>
              <a:rPr lang="en-US" altLang="zh-CN" sz="4000" dirty="0"/>
              <a:t>write:</a:t>
            </a:r>
            <a:endParaRPr lang="en-US" sz="4000" dirty="0"/>
          </a:p>
          <a:p>
            <a:pPr marL="0" indent="0" algn="ctr">
              <a:buNone/>
            </a:pPr>
            <a:r>
              <a:rPr lang="en-US" altLang="zh-CN" sz="4000" dirty="0"/>
              <a:t>2020</a:t>
            </a:r>
            <a:r>
              <a:rPr lang="zh-CN" altLang="en-US" sz="4000" dirty="0">
                <a:solidFill>
                  <a:srgbClr val="FF0000"/>
                </a:solidFill>
              </a:rPr>
              <a:t>年</a:t>
            </a:r>
            <a:r>
              <a:rPr lang="en-US" altLang="zh-CN" sz="4000" dirty="0"/>
              <a:t>4</a:t>
            </a:r>
            <a:r>
              <a:rPr lang="zh-CN" altLang="en-US" sz="4000" dirty="0">
                <a:solidFill>
                  <a:srgbClr val="0070C0"/>
                </a:solidFill>
              </a:rPr>
              <a:t>月</a:t>
            </a:r>
            <a:r>
              <a:rPr lang="en-US" altLang="zh-CN" sz="4000" dirty="0"/>
              <a:t>29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</a:rPr>
              <a:t>日</a:t>
            </a:r>
            <a:endParaRPr lang="en-AU" altLang="zh-CN" sz="4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zh-CN" sz="4000" dirty="0">
                <a:solidFill>
                  <a:srgbClr val="FF0000"/>
                </a:solidFill>
              </a:rPr>
              <a:t>Y</a:t>
            </a:r>
            <a:r>
              <a:rPr lang="en-US" sz="4000" dirty="0">
                <a:solidFill>
                  <a:srgbClr val="FF0000"/>
                </a:solidFill>
              </a:rPr>
              <a:t>ear</a:t>
            </a:r>
            <a:r>
              <a:rPr lang="en-US" sz="4000" dirty="0"/>
              <a:t> first, </a:t>
            </a:r>
            <a:r>
              <a:rPr lang="en-US" sz="4000" dirty="0">
                <a:solidFill>
                  <a:schemeClr val="accent1"/>
                </a:solidFill>
              </a:rPr>
              <a:t>month</a:t>
            </a:r>
            <a:r>
              <a:rPr lang="en-US" sz="4000" dirty="0"/>
              <a:t> next, and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day</a:t>
            </a:r>
            <a:r>
              <a:rPr lang="en-US" sz="4000" dirty="0"/>
              <a:t> last</a:t>
            </a:r>
            <a:r>
              <a:rPr lang="en-US" altLang="zh-CN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943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98B65-4331-BD4D-849B-15E7A12F2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56490"/>
              </p:ext>
            </p:extLst>
          </p:nvPr>
        </p:nvGraphicFramePr>
        <p:xfrm>
          <a:off x="3170691" y="1123856"/>
          <a:ext cx="1033540" cy="1310640"/>
        </p:xfrm>
        <a:graphic>
          <a:graphicData uri="http://schemas.openxmlformats.org/drawingml/2006/table">
            <a:tbl>
              <a:tblPr/>
              <a:tblGrid>
                <a:gridCol w="1033540">
                  <a:extLst>
                    <a:ext uri="{9D8B030D-6E8A-4147-A177-3AD203B41FA5}">
                      <a16:colId xmlns:a16="http://schemas.microsoft.com/office/drawing/2014/main" val="480554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sz="80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rì</a:t>
                      </a:r>
                      <a:endParaRPr lang="en-AU" sz="80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2517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7DC20A-D0B9-3848-A3F1-561FF7703296}"/>
              </a:ext>
            </a:extLst>
          </p:cNvPr>
          <p:cNvSpPr/>
          <p:nvPr/>
        </p:nvSpPr>
        <p:spPr>
          <a:xfrm>
            <a:off x="6722163" y="1069450"/>
            <a:ext cx="2215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yuè</a:t>
            </a:r>
            <a:endParaRPr lang="en-US" sz="8000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6ECC14D3-D669-0E40-9D07-8B075CF2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50" y="2506047"/>
            <a:ext cx="2534010" cy="25340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D21E8D-BE39-9243-8341-922A1246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310" y="3974924"/>
            <a:ext cx="3031205" cy="275226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D6425EA-542F-2D40-AE0F-89434115A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11" y="2506047"/>
            <a:ext cx="2534010" cy="25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98B65-4331-BD4D-849B-15E7A12F2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96380"/>
              </p:ext>
            </p:extLst>
          </p:nvPr>
        </p:nvGraphicFramePr>
        <p:xfrm>
          <a:off x="3505633" y="999870"/>
          <a:ext cx="1033540" cy="1310640"/>
        </p:xfrm>
        <a:graphic>
          <a:graphicData uri="http://schemas.openxmlformats.org/drawingml/2006/table">
            <a:tbl>
              <a:tblPr/>
              <a:tblGrid>
                <a:gridCol w="1033540">
                  <a:extLst>
                    <a:ext uri="{9D8B030D-6E8A-4147-A177-3AD203B41FA5}">
                      <a16:colId xmlns:a16="http://schemas.microsoft.com/office/drawing/2014/main" val="480554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sz="8000" dirty="0" err="1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rì</a:t>
                      </a:r>
                      <a:endParaRPr lang="en-AU" sz="80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251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B2B63B-B416-704A-B74D-BCF88C6D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04608"/>
              </p:ext>
            </p:extLst>
          </p:nvPr>
        </p:nvGraphicFramePr>
        <p:xfrm>
          <a:off x="2236375" y="5217379"/>
          <a:ext cx="3200400" cy="11887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936183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</a:t>
                      </a:r>
                      <a:r>
                        <a:rPr lang="en-AU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un</a:t>
                      </a:r>
                      <a:r>
                        <a:rPr lang="zh-CN" altLang="en-US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altLang="zh-CN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/</a:t>
                      </a:r>
                      <a:r>
                        <a:rPr lang="zh-CN" altLang="en-US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AU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day</a:t>
                      </a:r>
                      <a:br>
                        <a:rPr lang="en-AU" sz="3600" dirty="0"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</a:br>
                      <a:endParaRPr lang="en-AU" sz="36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3627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7DC20A-D0B9-3848-A3F1-561FF7703296}"/>
              </a:ext>
            </a:extLst>
          </p:cNvPr>
          <p:cNvSpPr/>
          <p:nvPr/>
        </p:nvSpPr>
        <p:spPr>
          <a:xfrm>
            <a:off x="7057105" y="945464"/>
            <a:ext cx="2215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yuè</a:t>
            </a:r>
            <a:endParaRPr lang="en-US" sz="8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532E9-CC26-B14A-BB25-7D16F053B5F1}"/>
              </a:ext>
            </a:extLst>
          </p:cNvPr>
          <p:cNvSpPr/>
          <p:nvPr/>
        </p:nvSpPr>
        <p:spPr>
          <a:xfrm>
            <a:off x="6738837" y="5301459"/>
            <a:ext cx="2833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Helvetica Neue" panose="02000503000000020004" pitchFamily="2" charset="0"/>
              </a:rPr>
              <a:t>m</a:t>
            </a:r>
            <a:r>
              <a:rPr lang="en-AU" sz="32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oon</a:t>
            </a:r>
            <a:r>
              <a:rPr lang="zh-CN" altLang="en-US" sz="32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Helvetica Neue" panose="02000503000000020004" pitchFamily="2" charset="0"/>
              </a:rPr>
              <a:t>/</a:t>
            </a:r>
            <a:r>
              <a:rPr lang="zh-CN" altLang="en-US" sz="3200" dirty="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AU" sz="3200" dirty="0">
                <a:solidFill>
                  <a:srgbClr val="000000"/>
                </a:solidFill>
                <a:latin typeface="Helvetica Neue" panose="02000503000000020004" pitchFamily="2" charset="0"/>
              </a:rPr>
              <a:t>month</a:t>
            </a:r>
            <a:endParaRPr lang="en-US" sz="3200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6ECC14D3-D669-0E40-9D07-8B075CF25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792" y="2382061"/>
            <a:ext cx="2534010" cy="253401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D6425EA-542F-2D40-AE0F-89434115A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253" y="2382061"/>
            <a:ext cx="2534010" cy="25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0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0821" y="260194"/>
            <a:ext cx="3293163" cy="426904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156666" y="604991"/>
            <a:ext cx="6421287" cy="22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Activity 1: Practice </a:t>
            </a: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month</a:t>
            </a:r>
            <a:r>
              <a:rPr lang="zh-CN" alt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zh-CN" alt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Chinese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530">
              <a:lnSpc>
                <a:spcPct val="90000"/>
              </a:lnSpc>
              <a:spcBef>
                <a:spcPts val="667"/>
              </a:spcBef>
            </a:pP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6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400"/>
            </a:pP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piece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lined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paper,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zh-CN" alt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6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400"/>
            </a:pPr>
            <a:endParaRPr lang="en-GB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866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400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530">
              <a:lnSpc>
                <a:spcPct val="90000"/>
              </a:lnSpc>
              <a:spcBef>
                <a:spcPts val="667"/>
              </a:spcBef>
            </a:pPr>
            <a:endParaRPr sz="1467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</a:pP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6E5845-0879-8049-9544-8929F9FCE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76687"/>
              </p:ext>
            </p:extLst>
          </p:nvPr>
        </p:nvGraphicFramePr>
        <p:xfrm>
          <a:off x="2851848" y="3237774"/>
          <a:ext cx="4064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866392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4013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一月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January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1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二月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February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7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三月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March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7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四月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April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6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五月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May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110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六月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June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053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D306C6-614A-ED44-8A47-69C24FD09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67958"/>
              </p:ext>
            </p:extLst>
          </p:nvPr>
        </p:nvGraphicFramePr>
        <p:xfrm>
          <a:off x="7728878" y="3237774"/>
          <a:ext cx="4064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808281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34780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七月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July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43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八月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August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98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九月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September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97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十月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October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3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十一月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November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59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十二月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600" dirty="0"/>
                        <a:t>December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1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792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98B65-4331-BD4D-849B-15E7A12F2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53171"/>
              </p:ext>
            </p:extLst>
          </p:nvPr>
        </p:nvGraphicFramePr>
        <p:xfrm>
          <a:off x="8291379" y="574900"/>
          <a:ext cx="2386953" cy="1432560"/>
        </p:xfrm>
        <a:graphic>
          <a:graphicData uri="http://schemas.openxmlformats.org/drawingml/2006/table">
            <a:tbl>
              <a:tblPr/>
              <a:tblGrid>
                <a:gridCol w="2386953">
                  <a:extLst>
                    <a:ext uri="{9D8B030D-6E8A-4147-A177-3AD203B41FA5}">
                      <a16:colId xmlns:a16="http://schemas.microsoft.com/office/drawing/2014/main" val="480554649"/>
                    </a:ext>
                  </a:extLst>
                </a:gridCol>
              </a:tblGrid>
              <a:tr h="1297137">
                <a:tc>
                  <a:txBody>
                    <a:bodyPr/>
                    <a:lstStyle/>
                    <a:p>
                      <a:pPr algn="l" fontAlgn="t"/>
                      <a:r>
                        <a:rPr lang="en-AU" altLang="zh-CN" sz="8800" dirty="0" err="1">
                          <a:solidFill>
                            <a:schemeClr val="tx1"/>
                          </a:solidFill>
                        </a:rPr>
                        <a:t>nián</a:t>
                      </a:r>
                      <a:endParaRPr lang="en-AU" sz="8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2517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DEE0A733-DF0B-9F4B-BA30-34DD3D37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78" y="2007460"/>
            <a:ext cx="3509612" cy="3509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B8DAC8-3239-5C46-B412-C7032E731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5" y="544643"/>
            <a:ext cx="6069595" cy="34141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58C8D5-F507-2540-A5A4-A3409654A12A}"/>
              </a:ext>
            </a:extLst>
          </p:cNvPr>
          <p:cNvSpPr txBox="1"/>
          <p:nvPr/>
        </p:nvSpPr>
        <p:spPr>
          <a:xfrm>
            <a:off x="998491" y="4486020"/>
            <a:ext cx="5253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</a:t>
            </a:r>
            <a:r>
              <a:rPr lang="zh-CN" altLang="en-US" sz="3200" dirty="0"/>
              <a:t> </a:t>
            </a:r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still</a:t>
            </a:r>
            <a:r>
              <a:rPr lang="zh-CN" altLang="en-US" sz="3200" dirty="0"/>
              <a:t> </a:t>
            </a:r>
            <a:r>
              <a:rPr lang="en-US" altLang="zh-CN" sz="3200" dirty="0"/>
              <a:t>remember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story</a:t>
            </a:r>
            <a:r>
              <a:rPr lang="zh-CN" altLang="en-US" sz="3200" dirty="0"/>
              <a:t> </a:t>
            </a:r>
            <a:r>
              <a:rPr lang="en-US" altLang="zh-CN" sz="3200" dirty="0"/>
              <a:t>about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monster</a:t>
            </a:r>
            <a:r>
              <a:rPr lang="zh-CN" altLang="en-US" sz="3200" dirty="0"/>
              <a:t> </a:t>
            </a:r>
            <a:r>
              <a:rPr lang="en-US" altLang="zh-CN" sz="3200" dirty="0" err="1"/>
              <a:t>Nian</a:t>
            </a:r>
            <a:r>
              <a:rPr lang="en-US" altLang="zh-CN" sz="3200" dirty="0"/>
              <a:t>?</a:t>
            </a:r>
            <a:r>
              <a:rPr lang="zh-CN" altLang="en-US" sz="3200" dirty="0"/>
              <a:t> </a:t>
            </a:r>
            <a:endParaRPr lang="en-AU" altLang="zh-CN" sz="3200" dirty="0"/>
          </a:p>
          <a:p>
            <a:endParaRPr lang="en-US" altLang="zh-CN" sz="3200" dirty="0"/>
          </a:p>
          <a:p>
            <a:r>
              <a:rPr lang="en-US" altLang="zh-CN" sz="3200" b="1" dirty="0"/>
              <a:t>What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does</a:t>
            </a:r>
            <a:r>
              <a:rPr lang="zh-CN" altLang="en-US" sz="3200" b="1" dirty="0"/>
              <a:t> </a:t>
            </a:r>
            <a:r>
              <a:rPr lang="en-AU" altLang="zh-CN" sz="3200" b="1" dirty="0" err="1">
                <a:solidFill>
                  <a:schemeClr val="tx1"/>
                </a:solidFill>
              </a:rPr>
              <a:t>nián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mean?</a:t>
            </a:r>
            <a:r>
              <a:rPr lang="zh-CN" altLang="en-US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338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F98B65-4331-BD4D-849B-15E7A12F2F91}"/>
              </a:ext>
            </a:extLst>
          </p:cNvPr>
          <p:cNvGraphicFramePr>
            <a:graphicFrameLocks noGrp="1"/>
          </p:cNvGraphicFramePr>
          <p:nvPr/>
        </p:nvGraphicFramePr>
        <p:xfrm>
          <a:off x="8291379" y="574900"/>
          <a:ext cx="2386953" cy="1432560"/>
        </p:xfrm>
        <a:graphic>
          <a:graphicData uri="http://schemas.openxmlformats.org/drawingml/2006/table">
            <a:tbl>
              <a:tblPr/>
              <a:tblGrid>
                <a:gridCol w="2386953">
                  <a:extLst>
                    <a:ext uri="{9D8B030D-6E8A-4147-A177-3AD203B41FA5}">
                      <a16:colId xmlns:a16="http://schemas.microsoft.com/office/drawing/2014/main" val="480554649"/>
                    </a:ext>
                  </a:extLst>
                </a:gridCol>
              </a:tblGrid>
              <a:tr h="1297137">
                <a:tc>
                  <a:txBody>
                    <a:bodyPr/>
                    <a:lstStyle/>
                    <a:p>
                      <a:pPr algn="l" fontAlgn="t"/>
                      <a:r>
                        <a:rPr lang="en-AU" altLang="zh-CN" sz="8800" dirty="0" err="1">
                          <a:solidFill>
                            <a:schemeClr val="tx1"/>
                          </a:solidFill>
                        </a:rPr>
                        <a:t>nián</a:t>
                      </a:r>
                      <a:endParaRPr lang="en-AU" sz="8800" dirty="0">
                        <a:solidFill>
                          <a:schemeClr val="tx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525175"/>
                  </a:ext>
                </a:extLst>
              </a:tr>
            </a:tbl>
          </a:graphicData>
        </a:graphic>
      </p:graphicFrame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DEE0A733-DF0B-9F4B-BA30-34DD3D37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78" y="2007460"/>
            <a:ext cx="3509612" cy="3509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58C8D5-F507-2540-A5A4-A3409654A12A}"/>
              </a:ext>
            </a:extLst>
          </p:cNvPr>
          <p:cNvSpPr txBox="1"/>
          <p:nvPr/>
        </p:nvSpPr>
        <p:spPr>
          <a:xfrm>
            <a:off x="998491" y="4486020"/>
            <a:ext cx="5253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Do</a:t>
            </a:r>
            <a:r>
              <a:rPr lang="zh-CN" altLang="en-US" sz="3200" dirty="0"/>
              <a:t> </a:t>
            </a:r>
            <a:r>
              <a:rPr lang="en-US" altLang="zh-CN" sz="3200" dirty="0"/>
              <a:t>you</a:t>
            </a:r>
            <a:r>
              <a:rPr lang="zh-CN" altLang="en-US" sz="3200" dirty="0"/>
              <a:t> </a:t>
            </a:r>
            <a:r>
              <a:rPr lang="en-US" altLang="zh-CN" sz="3200" dirty="0"/>
              <a:t>still</a:t>
            </a:r>
            <a:r>
              <a:rPr lang="zh-CN" altLang="en-US" sz="3200" dirty="0"/>
              <a:t> </a:t>
            </a:r>
            <a:r>
              <a:rPr lang="en-US" altLang="zh-CN" sz="3200" dirty="0"/>
              <a:t>remember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story</a:t>
            </a:r>
            <a:r>
              <a:rPr lang="zh-CN" altLang="en-US" sz="3200" dirty="0"/>
              <a:t> </a:t>
            </a:r>
            <a:r>
              <a:rPr lang="en-US" altLang="zh-CN" sz="3200" dirty="0"/>
              <a:t>about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monster</a:t>
            </a:r>
            <a:r>
              <a:rPr lang="zh-CN" altLang="en-US" sz="3200" dirty="0"/>
              <a:t> </a:t>
            </a:r>
            <a:r>
              <a:rPr lang="en-US" altLang="zh-CN" sz="3200" dirty="0" err="1"/>
              <a:t>Nian</a:t>
            </a:r>
            <a:r>
              <a:rPr lang="en-US" altLang="zh-CN" sz="3200" dirty="0"/>
              <a:t>?</a:t>
            </a:r>
            <a:r>
              <a:rPr lang="zh-CN" altLang="en-US" sz="3200" dirty="0"/>
              <a:t> </a:t>
            </a:r>
            <a:endParaRPr lang="en-AU" altLang="zh-CN" sz="3200" dirty="0"/>
          </a:p>
          <a:p>
            <a:endParaRPr lang="en-US" altLang="zh-CN" sz="3200" dirty="0"/>
          </a:p>
          <a:p>
            <a:r>
              <a:rPr lang="en-US" altLang="zh-CN" sz="3200" b="1" dirty="0"/>
              <a:t>What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does</a:t>
            </a:r>
            <a:r>
              <a:rPr lang="zh-CN" altLang="en-US" sz="3200" b="1" dirty="0"/>
              <a:t> </a:t>
            </a:r>
            <a:r>
              <a:rPr lang="en-AU" altLang="zh-CN" sz="3200" b="1" dirty="0" err="1">
                <a:solidFill>
                  <a:schemeClr val="tx1"/>
                </a:solidFill>
              </a:rPr>
              <a:t>nián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mean?</a:t>
            </a:r>
            <a:r>
              <a:rPr lang="zh-CN" altLang="en-US" sz="3200" b="1" dirty="0"/>
              <a:t> </a:t>
            </a:r>
            <a:endParaRPr lang="en-US" sz="32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4BF653-B6F9-9F49-930A-8D5AB15F4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64309"/>
              </p:ext>
            </p:extLst>
          </p:nvPr>
        </p:nvGraphicFramePr>
        <p:xfrm>
          <a:off x="8383291" y="5330148"/>
          <a:ext cx="2295041" cy="1310640"/>
        </p:xfrm>
        <a:graphic>
          <a:graphicData uri="http://schemas.openxmlformats.org/drawingml/2006/table">
            <a:tbl>
              <a:tblPr/>
              <a:tblGrid>
                <a:gridCol w="2295041">
                  <a:extLst>
                    <a:ext uri="{9D8B030D-6E8A-4147-A177-3AD203B41FA5}">
                      <a16:colId xmlns:a16="http://schemas.microsoft.com/office/drawing/2014/main" val="1170931475"/>
                    </a:ext>
                  </a:extLst>
                </a:gridCol>
              </a:tblGrid>
              <a:tr h="107018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8000" dirty="0">
                          <a:effectLst/>
                        </a:rPr>
                        <a:t>year</a:t>
                      </a:r>
                      <a:endParaRPr lang="en-AU" sz="360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580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218FF6F-25F7-E14F-9E5F-C237F0D1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55" y="544643"/>
            <a:ext cx="6069595" cy="34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386</Words>
  <Application>Microsoft Macintosh PowerPoint</Application>
  <PresentationFormat>Widescreen</PresentationFormat>
  <Paragraphs>99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open sans</vt:lpstr>
      <vt:lpstr>Arial</vt:lpstr>
      <vt:lpstr>Calibri</vt:lpstr>
      <vt:lpstr>Calibri Light</vt:lpstr>
      <vt:lpstr>Helvetica Neue</vt:lpstr>
      <vt:lpstr>Office Theme</vt:lpstr>
      <vt:lpstr>Term 2 Week 3</vt:lpstr>
      <vt:lpstr>PowerPoint Presentation</vt:lpstr>
      <vt:lpstr>Learning Outcome</vt:lpstr>
      <vt:lpstr>Western  VS. Chinese Date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Format</vt:lpstr>
      <vt:lpstr>How to write the year of 2020?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2 Week 3</dc:title>
  <dc:creator>Miyi Sun</dc:creator>
  <cp:lastModifiedBy>Miyi Sun</cp:lastModifiedBy>
  <cp:revision>15</cp:revision>
  <dcterms:created xsi:type="dcterms:W3CDTF">2020-04-27T01:01:10Z</dcterms:created>
  <dcterms:modified xsi:type="dcterms:W3CDTF">2020-04-28T08:46:32Z</dcterms:modified>
</cp:coreProperties>
</file>